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6" r:id="rId4"/>
    <p:sldId id="257" r:id="rId5"/>
    <p:sldId id="258" r:id="rId6"/>
    <p:sldId id="259" r:id="rId7"/>
    <p:sldId id="262" r:id="rId8"/>
    <p:sldId id="26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37" d="100"/>
          <a:sy n="37" d="100"/>
        </p:scale>
        <p:origin x="53" y="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3D5F-2697-F770-CC12-F88D9C511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669B5-D56E-D4AB-969A-52CD661F5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4898-5FCD-98A4-7D42-444BC81C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A62B-A19B-92F0-E213-E9CABB75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5742-2649-9943-3552-3A88DA9F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CB69-A5BC-04AC-D217-14400832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91001-593F-F615-A621-482AFF866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7F1D-9660-5E27-38F4-68A974FB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6164B-A7F8-F041-793C-D022F489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B6A1-D03C-5CB8-E339-C66D9BE4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4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B91D0-23D8-01FC-4C28-AEC42C3DC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05056-26B4-D2D7-9231-54BA809A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3E8F-EA6E-C243-49CD-EC51DE3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4F30F-4113-1202-AD2B-676555C4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51D1-D820-CF04-BEAD-F51B30D5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505A-0A38-1822-6A38-8F130746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8953-4894-EEE1-DFD8-69DBE960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D712E-BA2C-5EFF-75E2-0C716829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EFD2-1EA4-B9F8-F1C1-0047EDE5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6AB0-5100-3BC3-356D-C10988A2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F0C4-EF4C-C6C5-B090-866BC6EB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51602-6C85-AC53-D6B2-F8A4314B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2D0F-9C07-BC3B-3F94-469CF51B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B1054-BDD4-B7F3-E321-EAE1527D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15EED-8130-F77A-7FA5-9E4E4B6E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965E-02FA-BC0F-BEA7-574F4300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776A-45EE-F394-2A24-E1BBB216B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8705A-567D-8D28-D8C9-81079DCB7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5DA3-EC43-F2CC-B232-ADD957E5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4AE3-C5D1-7F19-D455-4D0CEBF1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43A38-1B9A-9FFB-6907-71D1FBD2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EAE7-81E7-62A6-AEC6-F7CAFE08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45FD-D756-B3BF-70CE-4B39A4CAB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AB637-ADFA-6021-55E6-7B31205B1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EB28-C2D2-6FF2-3C6F-7688E94C5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1C257-6425-7BCE-399F-97E74747E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42756-B98E-3F76-9443-54BC5548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3C575-4BDC-9A29-DFA0-8A449492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DD958-5E5C-AAC6-6E07-66A3AE1F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533A-994D-2268-0F43-06BCB699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F0C39-FA66-D702-8B68-13C3351E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3D258-FB4E-C071-6C4F-2BDFFC1C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6CC25-2EE6-FD2C-6DB4-1A09C46A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2C915-18B5-9262-D528-593A9B39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8109B-F6C5-A594-8715-A7857640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135C5-50EE-99D3-08AB-3879157F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46E5-EC65-B98C-5A9D-1D4AC981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49108-EDC0-804D-3FE1-98F8034C9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6303-4177-1EAB-769F-1608B00A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68098-3CE1-AD09-0828-68BD745E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1750C-8EAF-50D0-C284-BBB480C8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3BA7A-06FF-9839-A285-18AF59FF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BB49-354E-6214-C6C6-25D3B64A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93E07-C6A2-26E1-A85A-C151FDB85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5AD86-7E95-9794-D7C6-524EC314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F0BC-4550-410F-49B3-D3B72542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656BD-8407-7EA4-1F92-B605A41E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F713B-4811-E9FA-C913-73F80F41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DC948-BD67-329C-DED7-934791B9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FDAEB-AB54-D3D8-0D8E-26F5D8F9B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48CBC-4276-1E2B-1E83-174B94118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08DE-5A04-42AE-A5A4-01F5A80636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DEE8-306B-1041-F7D8-27B8F0194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0A77-AAB9-291D-C3EF-59411D919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95A6-4563-4F47-9AA5-713EC19C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sfpolicyoutreach.com/wp-content/uploads/2023/05/Spr23GC_Intro-Overview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sf.gov/news/special_reports/strategic_pla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ew.nsf.gov/funding/initiati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sf.gov/news/special_reports/strategic_pla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51113-247A-117C-1C6A-F4B88BAE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3" y="-56693"/>
            <a:ext cx="5676963" cy="4028618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5200" b="1" dirty="0"/>
              <a:t>FUNDER FOCUS:</a:t>
            </a:r>
            <a:br>
              <a:rPr lang="en-US" sz="5200" dirty="0"/>
            </a:br>
            <a:r>
              <a:rPr lang="en-US" sz="5200" dirty="0"/>
              <a:t>National Science Foundation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7D7F4-CA15-6593-AF52-C9043D24E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r="9189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E711FBA-9D75-7F48-9E49-8109F88C9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676" y="5757862"/>
            <a:ext cx="4984750" cy="871537"/>
          </a:xfrm>
          <a:noFill/>
        </p:spPr>
        <p:txBody>
          <a:bodyPr anchor="b">
            <a:normAutofit/>
          </a:bodyPr>
          <a:lstStyle/>
          <a:p>
            <a:pPr algn="r"/>
            <a:r>
              <a:rPr lang="en-US" dirty="0">
                <a:hlinkClick r:id="rId3"/>
              </a:rPr>
              <a:t>Slides from NSF’s June 2023 Virtual Grants Conference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0B541-AC68-95CA-8DC6-9371F71E592E}"/>
              </a:ext>
            </a:extLst>
          </p:cNvPr>
          <p:cNvSpPr txBox="1"/>
          <p:nvPr/>
        </p:nvSpPr>
        <p:spPr>
          <a:xfrm>
            <a:off x="7601013" y="1100137"/>
            <a:ext cx="444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August 28, 2023</a:t>
            </a:r>
          </a:p>
          <a:p>
            <a:pPr algn="r"/>
            <a:r>
              <a:rPr lang="en-US" dirty="0"/>
              <a:t>Office of Research &amp;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308128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5CF39-A52A-ED9F-7F16-21B9E6F90852}"/>
              </a:ext>
            </a:extLst>
          </p:cNvPr>
          <p:cNvSpPr txBox="1"/>
          <p:nvPr/>
        </p:nvSpPr>
        <p:spPr>
          <a:xfrm>
            <a:off x="847677" y="350214"/>
            <a:ext cx="10496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Mission of the National Science Foundation is to promote the progress of science, to advance the national health, prosperity and welfare, to secure the national defense; and for other purposes.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78E78-0F55-654D-4377-64A2B16FBC73}"/>
              </a:ext>
            </a:extLst>
          </p:cNvPr>
          <p:cNvSpPr txBox="1"/>
          <p:nvPr/>
        </p:nvSpPr>
        <p:spPr>
          <a:xfrm>
            <a:off x="847678" y="1659360"/>
            <a:ext cx="104966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Opportunities and Grand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Accelerating Impact and Knowledge Mobilization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Global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Knowledge-intensive Industries (and demand for STEM Talent)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Including the “Missing Millions”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Discovery Engine – leveraging partnerships with other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8E1898B0-E890-8DF6-D4B5-32C2A2AD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31"/>
          <a:stretch/>
        </p:blipFill>
        <p:spPr>
          <a:xfrm>
            <a:off x="1826394" y="4244683"/>
            <a:ext cx="8539211" cy="24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0962EC5-22B0-499D-A3F1-38DC892B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9" y="144215"/>
            <a:ext cx="7439774" cy="626801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5A3D7-FB67-F2FB-EFAF-2FB93103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080" y="2888155"/>
            <a:ext cx="4095211" cy="17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7D205-052B-14D4-BD23-FEB8EDAD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7" y="507671"/>
            <a:ext cx="5586343" cy="5842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57346-4A7E-F1DB-152A-4FFDAA60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79" y="394853"/>
            <a:ext cx="4561399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87942D6-EFB9-00AB-6557-7D16606E9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53" y="525431"/>
            <a:ext cx="4796684" cy="503133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Agency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Functions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Organization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Support and Funding Rates</a:t>
            </a:r>
          </a:p>
          <a:p>
            <a:pPr algn="l"/>
            <a:r>
              <a:rPr lang="en-US" b="1" dirty="0"/>
              <a:t>Strategic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Mission/Vision/Core Values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Highlights of New Initiatives</a:t>
            </a:r>
          </a:p>
          <a:p>
            <a:pPr algn="l"/>
            <a:r>
              <a:rPr lang="en-US" b="1" dirty="0"/>
              <a:t>Resources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61F1-479E-6B51-27BA-6EFD2875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62" y="290945"/>
            <a:ext cx="5299008" cy="6041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3590C-6CA2-FE61-DDEB-3C75D98F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42" y="4261590"/>
            <a:ext cx="2060953" cy="2065091"/>
          </a:xfrm>
          <a:prstGeom prst="rect">
            <a:avLst/>
          </a:prstGeom>
        </p:spPr>
      </p:pic>
      <p:pic>
        <p:nvPicPr>
          <p:cNvPr id="19" name="Picture 18" descr="A blue globe with white text&#10;&#10;Description automatically generated">
            <a:extLst>
              <a:ext uri="{FF2B5EF4-FFF2-40B4-BE49-F238E27FC236}">
                <a16:creationId xmlns:a16="http://schemas.microsoft.com/office/drawing/2014/main" id="{B3D7F441-55C1-E0D6-F816-18EEE3A75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75" y="4007351"/>
            <a:ext cx="2594525" cy="26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9EEF-7C7C-F374-A513-A6EB10C38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3B009-3795-C136-39D0-18544D479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3A3EE-B54D-70DA-88BB-81F3D774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240F-CF44-32C9-82FA-67BDE883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5903-EF1E-3821-3D27-913CD46E1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0D99F-D4AA-F267-0055-DE8E5F8F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" y="0"/>
            <a:ext cx="12177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4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23BA-A3AB-66D9-813A-EC2241F8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4022-D008-CA1D-AF47-6DFCD91C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3C162-3049-D714-1945-A9CB2B15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6" y="0"/>
            <a:ext cx="12151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F4CE-955F-FCAF-203D-7D5FCE1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854A-D2EB-8E6A-14E8-01218618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9968C-A51A-DB6D-94A1-0A536A463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8B1C-B682-3D4D-6FB1-556AFC69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5057-C963-E180-6D7E-31C288C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58FBC-271A-1F18-076A-F4252A50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72018" cy="7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AE0A-B32A-F0AD-A820-C5CC94C2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0860-9EBD-D84E-3E7D-1B340B60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D8E92-7060-7670-5F96-55E8FCB6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3C3BA-1EAA-30EF-3686-6331C310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kumimoji="0" lang="en-US" sz="5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hlinkClick r:id="rId2"/>
              </a:rPr>
              <a:t>NSF Strategic Plan for 2022-2026</a:t>
            </a:r>
            <a:br>
              <a:rPr kumimoji="0" lang="en-US" sz="5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endParaRPr lang="en-US" sz="50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B4F4D0-CD74-1EA9-8328-5EF65A874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8" r="2" b="14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654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123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FUNDER FOCUS: National Science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NSF Strategic Plan for 2022-2026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FUNDER FOCUS: National Science Foundation</dc:title>
  <dc:creator>Hyche, Stephanie</dc:creator>
  <cp:lastModifiedBy>Hyche, Stephanie</cp:lastModifiedBy>
  <cp:revision>2</cp:revision>
  <dcterms:created xsi:type="dcterms:W3CDTF">2023-08-28T15:35:46Z</dcterms:created>
  <dcterms:modified xsi:type="dcterms:W3CDTF">2023-08-28T17:28:55Z</dcterms:modified>
</cp:coreProperties>
</file>